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sldIdLst>
    <p:sldId id="430" r:id="rId2"/>
    <p:sldId id="365" r:id="rId3"/>
    <p:sldId id="367" r:id="rId4"/>
    <p:sldId id="368" r:id="rId5"/>
    <p:sldId id="369" r:id="rId6"/>
    <p:sldId id="431" r:id="rId7"/>
    <p:sldId id="432" r:id="rId8"/>
    <p:sldId id="433" r:id="rId9"/>
    <p:sldId id="434" r:id="rId10"/>
    <p:sldId id="435" r:id="rId11"/>
    <p:sldId id="436" r:id="rId12"/>
    <p:sldId id="437" r:id="rId13"/>
    <p:sldId id="438" r:id="rId14"/>
    <p:sldId id="439" r:id="rId15"/>
    <p:sldId id="440" r:id="rId16"/>
    <p:sldId id="441" r:id="rId17"/>
    <p:sldId id="442" r:id="rId18"/>
    <p:sldId id="386" r:id="rId19"/>
    <p:sldId id="387" r:id="rId20"/>
    <p:sldId id="388" r:id="rId21"/>
    <p:sldId id="389" r:id="rId22"/>
    <p:sldId id="444" r:id="rId23"/>
    <p:sldId id="445" r:id="rId2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E820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74B46-FE1D-46ED-9ED2-5480FB599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5F5D3F-18F4-4EDD-8A45-D0EBFACBC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B8476A-FB79-4664-BC28-05462E68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9FCB4-34DE-4B72-BCDD-D96273B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963C5E-D5B8-4465-8164-0E6B4BFF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0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943A7-EA74-4360-990A-47BC630E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21019C-47BA-4761-911E-37500051B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D0F1EB-63CF-435D-A550-BF9CB556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994C1-6CBF-4C30-8B0A-680AD29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CDA52-B644-410F-ADA5-5C6433C2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37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9116D0-D166-46B2-B3BC-045334D5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B770B7-0A15-432D-B53F-5223166B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08245-93F3-4604-B380-7D64DE2B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8A23C-D2B3-43AF-8C4C-F2F99E6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DB050-C16E-4CDC-899E-1D274B0C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2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2F94-26F1-4342-AEC7-3E236840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A9A513-28C8-4FF1-8C4E-90CD3B94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B169E-0129-4445-9C44-4AD89591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ABE25-DA48-4A5A-9F70-83F964DA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5A149-63DC-418E-A100-F54511B2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002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9F9B-80FF-40C6-9791-1AF29CB7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774213-25D8-4C53-BC2E-0B086825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088E04-FC86-4424-8361-9C3BEE88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26999-48B5-4AC8-A221-D67DC812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A5A97-F484-4010-8473-4E3E63C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6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1DD2C-3554-4F17-9CC8-ED1217DE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8D408-1027-46D5-9DD2-3D0AA4D7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83B0FE-8171-4485-B119-4037ED50F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FEA905-CBF5-4D68-B5B1-530A6414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718F49-5230-4CA5-9AE9-A4712E19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E046EC-E217-41B2-8C98-08C70B8F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0CC6-9112-464B-8E3F-75303D8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B91C9-33C7-4E81-AB68-732A1201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642C5B-C016-466C-876F-507ECEDC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045DF3-805A-46EC-A5E7-5EC28F396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F13908-39FE-4D00-9924-B8BE24DD8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6850E8-45EB-46CE-856C-E50DFE25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E7A495-A11F-4007-89D7-923D9F7A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552B76-F70B-4A34-B172-6A5029DF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4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E414-48D1-467F-9FCD-48AE3CA4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CFBEDD-D512-44E1-85A8-047EE96D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A8608C-7633-4A7B-B76D-186753A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2B2D24-EF11-4D8C-BD7C-F1881521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92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434EB8-9921-4AF5-8809-F0B2C132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9A16CF-5B4D-4D9D-B2A9-7F2E9F4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4F443C-DEE4-4507-A9E0-BC671D5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91F04-79E7-438F-9D91-97D04981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64C7E-9A13-4F3A-B095-1DA77D47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4E6BC8-C3F9-494E-9380-C0FEFC232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8B6C97-6DCB-4E01-AED4-1DCB672E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D85F6B-76F8-46FE-8B62-5D2964F5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D6BDBA-F48F-4729-9F1D-1FDA9D5E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677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562B6-C6D7-4FA8-A0BB-74450771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6A9F5F-A423-42E9-AB4C-910FACCDC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53A237-DE55-416D-92DC-1144AE32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1A42B-FD73-451C-A145-D0619613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66573A-4A52-4060-866C-4409FBCE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D54D5-E1AA-45EC-AE30-9078105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78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33C720-3FBA-4163-841A-142B06D2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2777"/>
            <a:ext cx="11112000" cy="76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CF6B5-D843-44BB-B637-AD01741E8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989704"/>
            <a:ext cx="11112000" cy="53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08D04-7A62-457E-BCE0-7BFED9FBA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35B92-35A2-41E4-B98C-1085594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D484D8-017F-4771-B574-C6B81E988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4C4A59-7E24-46A6-9AB4-FBF2BDB170A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00" y="6393175"/>
            <a:ext cx="1891365" cy="4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A578D3-0A40-677A-DEBC-1DAFCED5CE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PRÁCTICA 8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08228E6-1CB2-B9EF-D2F4-B1A09E6B54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EDUCATRÓNICA VOLUMEN 1</a:t>
            </a:r>
          </a:p>
        </p:txBody>
      </p:sp>
    </p:spTree>
    <p:extLst>
      <p:ext uri="{BB962C8B-B14F-4D97-AF65-F5344CB8AC3E}">
        <p14:creationId xmlns:p14="http://schemas.microsoft.com/office/powerpoint/2010/main" val="1778548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5A9AA1-0579-AC31-A458-F01EC1E5A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3</a:t>
            </a:r>
          </a:p>
        </p:txBody>
      </p:sp>
      <p:pic>
        <p:nvPicPr>
          <p:cNvPr id="3" name="Imagen 2" descr="Tabla, Calendario&#10;&#10;Descripción generada automáticamente con confianza media">
            <a:extLst>
              <a:ext uri="{FF2B5EF4-FFF2-40B4-BE49-F238E27FC236}">
                <a16:creationId xmlns:a16="http://schemas.microsoft.com/office/drawing/2014/main" id="{FAB0D15C-7BD8-1630-AA32-121A50D8B4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5" b="7594"/>
          <a:stretch/>
        </p:blipFill>
        <p:spPr>
          <a:xfrm>
            <a:off x="1144800" y="1177200"/>
            <a:ext cx="9907299" cy="465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F792C147-5DB2-5DC1-9013-7CF89E25C46C}"/>
              </a:ext>
            </a:extLst>
          </p:cNvPr>
          <p:cNvSpPr/>
          <p:nvPr/>
        </p:nvSpPr>
        <p:spPr>
          <a:xfrm>
            <a:off x="2964330" y="363486"/>
            <a:ext cx="807360" cy="344244"/>
          </a:xfrm>
          <a:prstGeom prst="accentCallout2">
            <a:avLst>
              <a:gd name="adj1" fmla="val 48601"/>
              <a:gd name="adj2" fmla="val 106961"/>
              <a:gd name="adj3" fmla="val 48214"/>
              <a:gd name="adj4" fmla="val 205851"/>
              <a:gd name="adj5" fmla="val 322214"/>
              <a:gd name="adj6" fmla="val 45640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E33E6D16-747C-0CAF-58E5-735D64283B34}"/>
              </a:ext>
            </a:extLst>
          </p:cNvPr>
          <p:cNvSpPr/>
          <p:nvPr/>
        </p:nvSpPr>
        <p:spPr>
          <a:xfrm>
            <a:off x="7828612" y="109174"/>
            <a:ext cx="957734" cy="612648"/>
          </a:xfrm>
          <a:prstGeom prst="wedgeEllipseCallout">
            <a:avLst>
              <a:gd name="adj1" fmla="val -110984"/>
              <a:gd name="adj2" fmla="val 229856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2440860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C01F66-1CE5-2E89-FDBD-FD025E326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4</a:t>
            </a:r>
          </a:p>
        </p:txBody>
      </p:sp>
      <p:pic>
        <p:nvPicPr>
          <p:cNvPr id="3" name="Imagen 2" descr="Tabla&#10;&#10;Descripción generada automáticamente con confianza media">
            <a:extLst>
              <a:ext uri="{FF2B5EF4-FFF2-40B4-BE49-F238E27FC236}">
                <a16:creationId xmlns:a16="http://schemas.microsoft.com/office/drawing/2014/main" id="{4C1B0448-A242-7D94-6777-E7BA51D0E0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5" b="7594"/>
          <a:stretch/>
        </p:blipFill>
        <p:spPr>
          <a:xfrm>
            <a:off x="1144800" y="1177200"/>
            <a:ext cx="9907302" cy="465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32E2AB01-A163-48E3-B065-30322B20548E}"/>
              </a:ext>
            </a:extLst>
          </p:cNvPr>
          <p:cNvSpPr/>
          <p:nvPr/>
        </p:nvSpPr>
        <p:spPr>
          <a:xfrm>
            <a:off x="448787" y="1209600"/>
            <a:ext cx="1398493" cy="344244"/>
          </a:xfrm>
          <a:prstGeom prst="accentCallout2">
            <a:avLst>
              <a:gd name="adj1" fmla="val 48601"/>
              <a:gd name="adj2" fmla="val 106961"/>
              <a:gd name="adj3" fmla="val 48214"/>
              <a:gd name="adj4" fmla="val 155851"/>
              <a:gd name="adj5" fmla="val 670094"/>
              <a:gd name="adj6" fmla="val 26603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Botón</a:t>
            </a:r>
          </a:p>
        </p:txBody>
      </p:sp>
    </p:spTree>
    <p:extLst>
      <p:ext uri="{BB962C8B-B14F-4D97-AF65-F5344CB8AC3E}">
        <p14:creationId xmlns:p14="http://schemas.microsoft.com/office/powerpoint/2010/main" val="2477677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F4B623-C166-E80B-0652-77CA116EB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5</a:t>
            </a:r>
          </a:p>
        </p:txBody>
      </p:sp>
      <p:pic>
        <p:nvPicPr>
          <p:cNvPr id="3" name="Imagen 2" descr="Tabla&#10;&#10;Descripción generada automáticamente con confianza baja">
            <a:extLst>
              <a:ext uri="{FF2B5EF4-FFF2-40B4-BE49-F238E27FC236}">
                <a16:creationId xmlns:a16="http://schemas.microsoft.com/office/drawing/2014/main" id="{43D3EDD1-EA8A-90B0-16D7-DB2E1751B8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5" b="7594"/>
          <a:stretch/>
        </p:blipFill>
        <p:spPr>
          <a:xfrm>
            <a:off x="1144800" y="1177200"/>
            <a:ext cx="9907302" cy="465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30983C9C-1051-9854-61B9-3271205AB57A}"/>
              </a:ext>
            </a:extLst>
          </p:cNvPr>
          <p:cNvSpPr/>
          <p:nvPr/>
        </p:nvSpPr>
        <p:spPr>
          <a:xfrm>
            <a:off x="424341" y="1277499"/>
            <a:ext cx="1398494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43543"/>
              <a:gd name="adj5" fmla="val 347089"/>
              <a:gd name="adj6" fmla="val 28417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 </a:t>
            </a:r>
          </a:p>
        </p:txBody>
      </p:sp>
    </p:spTree>
    <p:extLst>
      <p:ext uri="{BB962C8B-B14F-4D97-AF65-F5344CB8AC3E}">
        <p14:creationId xmlns:p14="http://schemas.microsoft.com/office/powerpoint/2010/main" val="1786626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B170DB-A697-FFA3-6926-ECF3A33C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6</a:t>
            </a:r>
          </a:p>
        </p:txBody>
      </p:sp>
      <p:pic>
        <p:nvPicPr>
          <p:cNvPr id="3" name="Imagen 2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AAEA3640-EF14-2801-7210-B22F785FA1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5" b="7594"/>
          <a:stretch/>
        </p:blipFill>
        <p:spPr>
          <a:xfrm>
            <a:off x="1144800" y="1177200"/>
            <a:ext cx="9907304" cy="465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267C0482-6784-FCAE-A973-3710E4DFD74F}"/>
              </a:ext>
            </a:extLst>
          </p:cNvPr>
          <p:cNvSpPr/>
          <p:nvPr/>
        </p:nvSpPr>
        <p:spPr>
          <a:xfrm>
            <a:off x="1139896" y="1177200"/>
            <a:ext cx="807360" cy="344244"/>
          </a:xfrm>
          <a:prstGeom prst="accentCallout2">
            <a:avLst>
              <a:gd name="adj1" fmla="val 48601"/>
              <a:gd name="adj2" fmla="val 106961"/>
              <a:gd name="adj3" fmla="val 48214"/>
              <a:gd name="adj4" fmla="val 205851"/>
              <a:gd name="adj5" fmla="val 567001"/>
              <a:gd name="adj6" fmla="val 41859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448B3214-2843-512D-2D29-DA6BAC54BC29}"/>
              </a:ext>
            </a:extLst>
          </p:cNvPr>
          <p:cNvSpPr/>
          <p:nvPr/>
        </p:nvSpPr>
        <p:spPr>
          <a:xfrm>
            <a:off x="8413074" y="830997"/>
            <a:ext cx="957734" cy="612648"/>
          </a:xfrm>
          <a:prstGeom prst="wedgeEllipseCallout">
            <a:avLst>
              <a:gd name="adj1" fmla="val -270437"/>
              <a:gd name="adj2" fmla="val 717623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D3</a:t>
            </a:r>
          </a:p>
        </p:txBody>
      </p:sp>
    </p:spTree>
    <p:extLst>
      <p:ext uri="{BB962C8B-B14F-4D97-AF65-F5344CB8AC3E}">
        <p14:creationId xmlns:p14="http://schemas.microsoft.com/office/powerpoint/2010/main" val="2595946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E1390E-DB76-7DEE-B004-92DE247FC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7</a:t>
            </a:r>
          </a:p>
        </p:txBody>
      </p:sp>
      <p:pic>
        <p:nvPicPr>
          <p:cNvPr id="3" name="Imagen 2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BEF5DC59-222D-D282-AD94-FD6060FCC9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5" b="7594"/>
          <a:stretch/>
        </p:blipFill>
        <p:spPr>
          <a:xfrm>
            <a:off x="1144800" y="1177200"/>
            <a:ext cx="9907306" cy="465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C8F3461D-1A06-B064-87F4-DCB1FCFCA589}"/>
              </a:ext>
            </a:extLst>
          </p:cNvPr>
          <p:cNvSpPr/>
          <p:nvPr/>
        </p:nvSpPr>
        <p:spPr>
          <a:xfrm>
            <a:off x="1196715" y="1285326"/>
            <a:ext cx="807360" cy="344244"/>
          </a:xfrm>
          <a:prstGeom prst="accentCallout2">
            <a:avLst>
              <a:gd name="adj1" fmla="val 58013"/>
              <a:gd name="adj2" fmla="val 105661"/>
              <a:gd name="adj3" fmla="val 60788"/>
              <a:gd name="adj4" fmla="val 159135"/>
              <a:gd name="adj5" fmla="val 338399"/>
              <a:gd name="adj6" fmla="val 34483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2676084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10356C-172D-4C18-AFDE-A3A15FF9A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8</a:t>
            </a:r>
          </a:p>
        </p:txBody>
      </p:sp>
      <p:pic>
        <p:nvPicPr>
          <p:cNvPr id="3" name="Imagen 2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EC8CC1D1-CEE8-76A3-62FC-B468B688B6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5" b="5427"/>
          <a:stretch/>
        </p:blipFill>
        <p:spPr>
          <a:xfrm>
            <a:off x="2239744" y="286650"/>
            <a:ext cx="9732297" cy="6284699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93240C93-0AE9-5F8A-33A9-7B2F63B2E489}"/>
              </a:ext>
            </a:extLst>
          </p:cNvPr>
          <p:cNvSpPr/>
          <p:nvPr/>
        </p:nvSpPr>
        <p:spPr>
          <a:xfrm>
            <a:off x="6830121" y="1012439"/>
            <a:ext cx="807360" cy="344244"/>
          </a:xfrm>
          <a:prstGeom prst="accentCallout2">
            <a:avLst>
              <a:gd name="adj1" fmla="val 45476"/>
              <a:gd name="adj2" fmla="val -6297"/>
              <a:gd name="adj3" fmla="val 45089"/>
              <a:gd name="adj4" fmla="val -37987"/>
              <a:gd name="adj5" fmla="val 411137"/>
              <a:gd name="adj6" fmla="val -30248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1079340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879079-4B40-3AA9-0061-7DFF3C8E3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9</a:t>
            </a:r>
          </a:p>
        </p:txBody>
      </p:sp>
      <p:pic>
        <p:nvPicPr>
          <p:cNvPr id="3" name="Imagen 2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A520829C-A6B5-D002-B1B2-EDD28C5E06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4" b="5427"/>
          <a:stretch/>
        </p:blipFill>
        <p:spPr>
          <a:xfrm>
            <a:off x="2239200" y="288000"/>
            <a:ext cx="9733691" cy="62856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B65EDA74-5108-E0B6-4C48-0A22CACCA349}"/>
              </a:ext>
            </a:extLst>
          </p:cNvPr>
          <p:cNvSpPr/>
          <p:nvPr/>
        </p:nvSpPr>
        <p:spPr>
          <a:xfrm>
            <a:off x="6820694" y="1078427"/>
            <a:ext cx="807360" cy="344244"/>
          </a:xfrm>
          <a:prstGeom prst="accentCallout2">
            <a:avLst>
              <a:gd name="adj1" fmla="val 45476"/>
              <a:gd name="adj2" fmla="val -6297"/>
              <a:gd name="adj3" fmla="val 45089"/>
              <a:gd name="adj4" fmla="val -37987"/>
              <a:gd name="adj5" fmla="val 378276"/>
              <a:gd name="adj6" fmla="val -27679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3618694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3CB194-F53A-C6F2-449F-8E3932A4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10</a:t>
            </a:r>
          </a:p>
        </p:txBody>
      </p:sp>
      <p:pic>
        <p:nvPicPr>
          <p:cNvPr id="3" name="Imagen 2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D87A873D-890B-67EA-3B1A-017A9DC7D7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4" b="6124"/>
          <a:stretch/>
        </p:blipFill>
        <p:spPr>
          <a:xfrm>
            <a:off x="2407585" y="286200"/>
            <a:ext cx="9652434" cy="62856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7B2D2126-5641-9FCE-04CC-B495C224D14D}"/>
              </a:ext>
            </a:extLst>
          </p:cNvPr>
          <p:cNvSpPr/>
          <p:nvPr/>
        </p:nvSpPr>
        <p:spPr>
          <a:xfrm>
            <a:off x="6943243" y="830997"/>
            <a:ext cx="807360" cy="344244"/>
          </a:xfrm>
          <a:prstGeom prst="accentCallout2">
            <a:avLst>
              <a:gd name="adj1" fmla="val 45476"/>
              <a:gd name="adj2" fmla="val -6297"/>
              <a:gd name="adj3" fmla="val 45089"/>
              <a:gd name="adj4" fmla="val -37987"/>
              <a:gd name="adj5" fmla="val 356369"/>
              <a:gd name="adj6" fmla="val -25577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1E45D228-EB83-E9CE-209B-1D59D7B7D0E1}"/>
              </a:ext>
            </a:extLst>
          </p:cNvPr>
          <p:cNvSpPr/>
          <p:nvPr/>
        </p:nvSpPr>
        <p:spPr>
          <a:xfrm>
            <a:off x="9193029" y="1375631"/>
            <a:ext cx="957734" cy="612648"/>
          </a:xfrm>
          <a:prstGeom prst="wedgeEllipseCallout">
            <a:avLst>
              <a:gd name="adj1" fmla="val -120826"/>
              <a:gd name="adj2" fmla="val 739164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D8</a:t>
            </a:r>
          </a:p>
        </p:txBody>
      </p:sp>
    </p:spTree>
    <p:extLst>
      <p:ext uri="{BB962C8B-B14F-4D97-AF65-F5344CB8AC3E}">
        <p14:creationId xmlns:p14="http://schemas.microsoft.com/office/powerpoint/2010/main" val="2465698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E8AF8-4876-547E-7F7C-07C46D0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Programación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sz="2400" dirty="0"/>
              <a:t>Dar doble clic en el icono del escritorio que dice S4A, para abrir el programa. </a:t>
            </a:r>
          </a:p>
          <a:p>
            <a:endParaRPr lang="es-MX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510C5DDD-10B1-9B53-A533-3CC63F330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599" y="2008668"/>
            <a:ext cx="1786801" cy="17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28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s-MX" sz="2400" dirty="0"/>
              <a:t>Arrastrar y acomodar los bloques como se muestra en la imagen, que se encuentran en la sección de control y movimiento, seleccionar los números correspondientes. </a:t>
            </a:r>
          </a:p>
          <a:p>
            <a:endParaRPr lang="es-MX" dirty="0"/>
          </a:p>
        </p:txBody>
      </p:sp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C5358799-3EC0-4847-D0CA-DE497E110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501" y="2328038"/>
            <a:ext cx="5530997" cy="336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57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D13A7-3DEC-9C53-BCD7-5AA34259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CA2D2-F867-8288-8F40-1352CBE5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800" dirty="0"/>
              <a:t>Aprendizaje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Forma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Componentes necesarios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Conexiones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Programación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1362096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s-MX" sz="2400" dirty="0"/>
              <a:t>Conectar cable USB al Arduino y a la computadora.</a:t>
            </a:r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5EC3410-73D9-555E-2DA7-0579FB660FE3}"/>
              </a:ext>
            </a:extLst>
          </p:cNvPr>
          <p:cNvGrpSpPr/>
          <p:nvPr/>
        </p:nvGrpSpPr>
        <p:grpSpPr>
          <a:xfrm>
            <a:off x="756298" y="2044615"/>
            <a:ext cx="10980154" cy="2768770"/>
            <a:chOff x="870708" y="2619380"/>
            <a:chExt cx="10980154" cy="276877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62ECC6B-CAE6-89FC-E37B-270B5C48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708" y="2619380"/>
              <a:ext cx="2340000" cy="2340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88A6887-5A07-FA81-7988-5EB30645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5731" y="3092187"/>
              <a:ext cx="1804500" cy="1394386"/>
            </a:xfrm>
            <a:prstGeom prst="rect">
              <a:avLst/>
            </a:prstGeom>
          </p:spPr>
        </p:pic>
        <p:pic>
          <p:nvPicPr>
            <p:cNvPr id="8" name="Imagen 7" descr="Teclado de computadora&#10;&#10;Descripción generada automáticamente">
              <a:extLst>
                <a:ext uri="{FF2B5EF4-FFF2-40B4-BE49-F238E27FC236}">
                  <a16:creationId xmlns:a16="http://schemas.microsoft.com/office/drawing/2014/main" id="{1F458DA8-CFA5-82D9-53C6-A0072BAC0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896"/>
            <a:stretch/>
          </p:blipFill>
          <p:spPr>
            <a:xfrm>
              <a:off x="7297873" y="2823520"/>
              <a:ext cx="4552989" cy="25646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427FC122-74B2-5260-F63E-9724A4D98842}"/>
                </a:ext>
              </a:extLst>
            </p:cNvPr>
            <p:cNvCxnSpPr>
              <a:cxnSpLocks/>
            </p:cNvCxnSpPr>
            <p:nvPr/>
          </p:nvCxnSpPr>
          <p:spPr>
            <a:xfrm>
              <a:off x="6349052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907CCD8C-97DA-292B-33BD-9529A4CCC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343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E3F8BB9-CC65-FE46-21D0-E20BE2A743FD}"/>
                </a:ext>
              </a:extLst>
            </p:cNvPr>
            <p:cNvSpPr/>
            <p:nvPr/>
          </p:nvSpPr>
          <p:spPr>
            <a:xfrm>
              <a:off x="8939605" y="3911758"/>
              <a:ext cx="1080000" cy="10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2166428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s-MX" sz="2400" dirty="0"/>
              <a:t>Dar clic en la bandera verde para correr el programa en la tarjeta.</a:t>
            </a:r>
          </a:p>
          <a:p>
            <a:pPr marL="0" indent="0">
              <a:buNone/>
            </a:pPr>
            <a:r>
              <a:rPr lang="es-MX" sz="2400" i="1" dirty="0"/>
              <a:t>Se iluminará el contorno del programa indicando que se llevó a cabo correctamente.</a:t>
            </a:r>
          </a:p>
          <a:p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3ADEF0D-3D5E-0301-DD4A-CC004F7B6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16" t="6078" b="58039"/>
          <a:stretch/>
        </p:blipFill>
        <p:spPr>
          <a:xfrm>
            <a:off x="3545549" y="2614108"/>
            <a:ext cx="4562307" cy="3111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Bocadillo: ovalado 12">
            <a:extLst>
              <a:ext uri="{FF2B5EF4-FFF2-40B4-BE49-F238E27FC236}">
                <a16:creationId xmlns:a16="http://schemas.microsoft.com/office/drawing/2014/main" id="{44FFE800-8435-F19A-746C-BC9286E604C7}"/>
              </a:ext>
            </a:extLst>
          </p:cNvPr>
          <p:cNvSpPr/>
          <p:nvPr/>
        </p:nvSpPr>
        <p:spPr>
          <a:xfrm>
            <a:off x="8621284" y="4946334"/>
            <a:ext cx="914400" cy="612648"/>
          </a:xfrm>
          <a:prstGeom prst="wedgeEllipseCallout">
            <a:avLst>
              <a:gd name="adj1" fmla="val -167894"/>
              <a:gd name="adj2" fmla="val -379992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3738241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s-MX" sz="2400" dirty="0"/>
              <a:t>Una vez posicionado el eje del servomotor en cero grados (0°), desprender el brazo del servomotor</a:t>
            </a:r>
          </a:p>
          <a:p>
            <a:endParaRPr lang="es-MX" dirty="0"/>
          </a:p>
        </p:txBody>
      </p:sp>
      <p:pic>
        <p:nvPicPr>
          <p:cNvPr id="5" name="Imagen 4" descr="Forma&#10;&#10;Descripción generada automáticamente">
            <a:extLst>
              <a:ext uri="{FF2B5EF4-FFF2-40B4-BE49-F238E27FC236}">
                <a16:creationId xmlns:a16="http://schemas.microsoft.com/office/drawing/2014/main" id="{EA7C1A5C-C5F8-F4F8-9BCF-7B2B2DC6F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671" y="2158780"/>
            <a:ext cx="2755107" cy="362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86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s-MX" sz="2400" dirty="0"/>
              <a:t>Conectar el brazo del servomotor como se muestra en la imagen.</a:t>
            </a:r>
          </a:p>
          <a:p>
            <a:endParaRPr lang="es-MX" dirty="0"/>
          </a:p>
        </p:txBody>
      </p:sp>
      <p:pic>
        <p:nvPicPr>
          <p:cNvPr id="4" name="Imagen 5" descr="Diagrama, Esquemático&#10;&#10;Descripción generada automáticamente">
            <a:extLst>
              <a:ext uri="{FF2B5EF4-FFF2-40B4-BE49-F238E27FC236}">
                <a16:creationId xmlns:a16="http://schemas.microsoft.com/office/drawing/2014/main" id="{574AB47B-D242-F8C4-12F4-06314DE87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759" y="1784818"/>
            <a:ext cx="4612481" cy="461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28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CBFF-70D1-9194-F4DD-A060320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FB597-8ACA-2400-569F-76C59C42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Desarrollar habilidades de trabajo en equipo y comunicación.</a:t>
            </a:r>
          </a:p>
          <a:p>
            <a:r>
              <a:rPr lang="es-MX" dirty="0"/>
              <a:t>Identificar y conectar de manera adecuada los componentes que forman parte del circuito.</a:t>
            </a:r>
          </a:p>
          <a:p>
            <a:r>
              <a:rPr lang="es-MX" dirty="0"/>
              <a:t>Comprender el funcionamiento básico de cada uno de los componentes y su papel dentro del circuito.</a:t>
            </a:r>
          </a:p>
          <a:p>
            <a:r>
              <a:rPr lang="es-MX" dirty="0"/>
              <a:t>Comprender la lógica de programación de cada uno de los bloques y construir un conjunto de instrucciones para completar el programa que se cargará en la tarjeta Arduino.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64283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E66BB-7836-16C5-483E-FA49CED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3C7282-4C47-1153-4329-BE4341224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1" y="1536895"/>
            <a:ext cx="4083300" cy="4781104"/>
          </a:xfrm>
        </p:spPr>
        <p:txBody>
          <a:bodyPr/>
          <a:lstStyle/>
          <a:p>
            <a:r>
              <a:rPr lang="es-MX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Posicionar el eje del servomotor en la configuración uno.</a:t>
            </a:r>
            <a:endParaRPr lang="es-MX" dirty="0"/>
          </a:p>
        </p:txBody>
      </p:sp>
      <p:pic>
        <p:nvPicPr>
          <p:cNvPr id="20" name="Imagen 5" descr="Diagrama, Esquemático&#10;&#10;Descripción generada automáticamente">
            <a:extLst>
              <a:ext uri="{FF2B5EF4-FFF2-40B4-BE49-F238E27FC236}">
                <a16:creationId xmlns:a16="http://schemas.microsoft.com/office/drawing/2014/main" id="{A87727E7-CAD6-7BF9-CE2D-1F72516A7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22759"/>
            <a:ext cx="4612481" cy="461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32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6840-3410-3E78-D519-285D9CE0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Forma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4E8D5-8998-51D0-C5AC-411B03BD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s-ES_tradnl" sz="2400" b="1" dirty="0"/>
              <a:t>ROL 1: Electrónico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hacer las conexiones necesarias de los componentes electrónicos.</a:t>
            </a:r>
            <a:endParaRPr lang="es-MX" sz="2400" dirty="0"/>
          </a:p>
          <a:p>
            <a:pPr lvl="0" algn="just"/>
            <a:r>
              <a:rPr lang="es-ES_tradnl" sz="2400" b="1" dirty="0"/>
              <a:t>ROL 2: Programador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realizar el programa en la computadora.</a:t>
            </a:r>
          </a:p>
          <a:p>
            <a:pPr algn="just"/>
            <a:r>
              <a:rPr lang="es-ES_tradnl" sz="2400" b="1" dirty="0"/>
              <a:t>ROL 3: Apoyo técnico </a:t>
            </a:r>
          </a:p>
          <a:p>
            <a:pPr marL="0" indent="0" algn="just">
              <a:buNone/>
            </a:pPr>
            <a:r>
              <a:rPr lang="es-ES_tradnl" sz="2400" dirty="0"/>
              <a:t>Se encarga de apoyar al electrónico y programador.</a:t>
            </a:r>
          </a:p>
          <a:p>
            <a:pPr algn="just"/>
            <a:r>
              <a:rPr lang="es-ES_tradnl" sz="2400" b="1" dirty="0"/>
              <a:t>ROL 4: Administrador (Opcional)</a:t>
            </a:r>
          </a:p>
          <a:p>
            <a:pPr marL="0" indent="0" algn="just">
              <a:buNone/>
            </a:pPr>
            <a:r>
              <a:rPr lang="es-ES_tradnl" sz="2400" dirty="0"/>
              <a:t>Se encarga de revisar los componentes y recursos y se asegura de que el equipo esté completo.</a:t>
            </a:r>
            <a:endParaRPr lang="es-MX" sz="2400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753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97235E-A85F-C33A-308C-D8657214F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Componentes necesarios</a:t>
            </a:r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BAE4E002-2E30-6B1C-EA36-0689FC766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967" y="1065228"/>
            <a:ext cx="7358065" cy="52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98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DFA0ED-8AF2-060E-7A4D-0A192E76B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Conexiones </a:t>
            </a:r>
          </a:p>
        </p:txBody>
      </p:sp>
      <p:pic>
        <p:nvPicPr>
          <p:cNvPr id="3" name="Imagen 2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03175437-9727-4521-DEDA-11F377A277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77" b="7015"/>
          <a:stretch/>
        </p:blipFill>
        <p:spPr>
          <a:xfrm>
            <a:off x="1913822" y="830996"/>
            <a:ext cx="8814557" cy="562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29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D09537-E13C-A25D-F907-FEB377957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</a:t>
            </a:r>
          </a:p>
        </p:txBody>
      </p:sp>
      <p:sp>
        <p:nvSpPr>
          <p:cNvPr id="3" name="Globo: línea doblada con barra de énfasis 2">
            <a:extLst>
              <a:ext uri="{FF2B5EF4-FFF2-40B4-BE49-F238E27FC236}">
                <a16:creationId xmlns:a16="http://schemas.microsoft.com/office/drawing/2014/main" id="{CBB3281C-071D-4C32-6D4F-653FB2534D07}"/>
              </a:ext>
            </a:extLst>
          </p:cNvPr>
          <p:cNvSpPr/>
          <p:nvPr/>
        </p:nvSpPr>
        <p:spPr>
          <a:xfrm>
            <a:off x="3110737" y="658875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426865"/>
              <a:gd name="adj6" fmla="val 45782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Arduino</a:t>
            </a:r>
          </a:p>
        </p:txBody>
      </p:sp>
      <p:pic>
        <p:nvPicPr>
          <p:cNvPr id="4" name="Imagen 3" descr="Calendario&#10;&#10;Descripción generada automáticamente">
            <a:extLst>
              <a:ext uri="{FF2B5EF4-FFF2-40B4-BE49-F238E27FC236}">
                <a16:creationId xmlns:a16="http://schemas.microsoft.com/office/drawing/2014/main" id="{43274BA6-1436-7471-50DA-F983CC56B4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5" b="7879"/>
          <a:stretch/>
        </p:blipFill>
        <p:spPr>
          <a:xfrm>
            <a:off x="2004075" y="2134378"/>
            <a:ext cx="8739323" cy="371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09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3A5110-E17E-666F-BA7D-DDD5B1CD7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</a:t>
            </a: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3C61C63D-AC27-9A4A-748D-F2C7F4CA44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5" b="7594"/>
          <a:stretch/>
        </p:blipFill>
        <p:spPr>
          <a:xfrm>
            <a:off x="1143050" y="1177256"/>
            <a:ext cx="9905900" cy="4657743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FA3D1308-A27F-B284-4DF4-E2C4EC421EB3}"/>
              </a:ext>
            </a:extLst>
          </p:cNvPr>
          <p:cNvSpPr/>
          <p:nvPr/>
        </p:nvSpPr>
        <p:spPr>
          <a:xfrm>
            <a:off x="2964330" y="363486"/>
            <a:ext cx="807360" cy="344244"/>
          </a:xfrm>
          <a:prstGeom prst="accentCallout2">
            <a:avLst>
              <a:gd name="adj1" fmla="val 48601"/>
              <a:gd name="adj2" fmla="val 106961"/>
              <a:gd name="adj3" fmla="val 48214"/>
              <a:gd name="adj4" fmla="val 205851"/>
              <a:gd name="adj5" fmla="val 261969"/>
              <a:gd name="adj6" fmla="val 42254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E85E02E6-0EF3-5B66-D776-01FEB9C83169}"/>
              </a:ext>
            </a:extLst>
          </p:cNvPr>
          <p:cNvSpPr/>
          <p:nvPr/>
        </p:nvSpPr>
        <p:spPr>
          <a:xfrm>
            <a:off x="8156362" y="363486"/>
            <a:ext cx="957734" cy="612648"/>
          </a:xfrm>
          <a:prstGeom prst="wedgeEllipseCallout">
            <a:avLst>
              <a:gd name="adj1" fmla="val -103110"/>
              <a:gd name="adj2" fmla="val 194466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5V</a:t>
            </a:r>
          </a:p>
        </p:txBody>
      </p:sp>
    </p:spTree>
    <p:extLst>
      <p:ext uri="{BB962C8B-B14F-4D97-AF65-F5344CB8AC3E}">
        <p14:creationId xmlns:p14="http://schemas.microsoft.com/office/powerpoint/2010/main" val="33246912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Personalizado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</TotalTime>
  <Words>320</Words>
  <Application>Microsoft Office PowerPoint</Application>
  <PresentationFormat>Panorámica</PresentationFormat>
  <Paragraphs>60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6" baseType="lpstr">
      <vt:lpstr>Arial</vt:lpstr>
      <vt:lpstr>Trebuchet MS</vt:lpstr>
      <vt:lpstr>Tema de Office</vt:lpstr>
      <vt:lpstr>PRÁCTICA 8</vt:lpstr>
      <vt:lpstr>Contenido </vt:lpstr>
      <vt:lpstr>Aprendizaje </vt:lpstr>
      <vt:lpstr>Objetivo </vt:lpstr>
      <vt:lpstr>Forma de trabajo</vt:lpstr>
      <vt:lpstr>Componentes necesarios</vt:lpstr>
      <vt:lpstr>Conexiones </vt:lpstr>
      <vt:lpstr>Paso 1</vt:lpstr>
      <vt:lpstr>Paso 2</vt:lpstr>
      <vt:lpstr>Paso 3</vt:lpstr>
      <vt:lpstr>Paso 4</vt:lpstr>
      <vt:lpstr>Paso 5</vt:lpstr>
      <vt:lpstr>Paso 6</vt:lpstr>
      <vt:lpstr>Paso 7</vt:lpstr>
      <vt:lpstr>Paso 8</vt:lpstr>
      <vt:lpstr>Paso 9</vt:lpstr>
      <vt:lpstr>Paso 10</vt:lpstr>
      <vt:lpstr>Programación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Alumbrado Público</dc:title>
  <dc:creator>usuario</dc:creator>
  <cp:lastModifiedBy>TRUJILLO LOPEZ BERNARDO</cp:lastModifiedBy>
  <cp:revision>129</cp:revision>
  <dcterms:created xsi:type="dcterms:W3CDTF">2017-08-15T18:33:09Z</dcterms:created>
  <dcterms:modified xsi:type="dcterms:W3CDTF">2022-08-23T21:45:30Z</dcterms:modified>
</cp:coreProperties>
</file>